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3945" autoAdjust="0"/>
  </p:normalViewPr>
  <p:slideViewPr>
    <p:cSldViewPr snapToGrid="0">
      <p:cViewPr varScale="1">
        <p:scale>
          <a:sx n="55" d="100"/>
          <a:sy n="55" d="100"/>
        </p:scale>
        <p:origin x="1714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C6C521-320F-49BC-86BA-6F490D7ECA0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71867A-6F55-46B8-8D6F-6CD040BB3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946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Previously we used the computation graph to compute the value of J. </a:t>
            </a:r>
          </a:p>
          <a:p>
            <a:r>
              <a:rPr lang="en-US" dirty="0"/>
              <a:t>Here we will understand how we can use the computation graph for derivative calculations.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1867A-6F55-46B8-8D6F-6CD040BB35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768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are trying to compute the derivatives of J with respect to v. </a:t>
            </a:r>
          </a:p>
          <a:p>
            <a:r>
              <a:rPr lang="en-US" dirty="0"/>
              <a:t>Q: What is that ? </a:t>
            </a:r>
          </a:p>
          <a:p>
            <a:r>
              <a:rPr lang="en-US" dirty="0"/>
              <a:t>A: We see that if we change the value of v by a little how will the corresponding value of J will change</a:t>
            </a:r>
          </a:p>
          <a:p>
            <a:r>
              <a:rPr lang="en-US" dirty="0"/>
              <a:t>Here J is defined as 3v &amp; v is 11</a:t>
            </a:r>
          </a:p>
          <a:p>
            <a:r>
              <a:rPr lang="en-US" dirty="0"/>
              <a:t>Lets say if we nudge v a little, than J which is currently 33 will get pumped up to 33.003 </a:t>
            </a:r>
          </a:p>
          <a:p>
            <a:r>
              <a:rPr lang="en-US" dirty="0"/>
              <a:t>0.003/0.001 = 3 times increase </a:t>
            </a:r>
          </a:p>
          <a:p>
            <a:r>
              <a:rPr lang="en-US" dirty="0"/>
              <a:t>That increase is the derivative &amp; it is 3. </a:t>
            </a:r>
          </a:p>
          <a:p>
            <a:r>
              <a:rPr lang="en-US" dirty="0"/>
              <a:t>This is very analogous to example what we have seen previously of f(a) function.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1867A-6F55-46B8-8D6F-6CD040BB35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650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terminology of back propagation, we see that if we compute the derivative of final output variable J with respect to v, it is one step of back propagation.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Now lets see the change in J with respect to change in a which is one step backward further. In notation, it will </a:t>
            </a:r>
            <a:r>
              <a:rPr lang="en-US" dirty="0" err="1"/>
              <a:t>dj</a:t>
            </a:r>
            <a:r>
              <a:rPr lang="en-US" dirty="0"/>
              <a:t>/dv </a:t>
            </a:r>
          </a:p>
          <a:p>
            <a:endParaRPr lang="en-US" dirty="0"/>
          </a:p>
          <a:p>
            <a:r>
              <a:rPr lang="en-US" dirty="0" err="1"/>
              <a:t>Dj</a:t>
            </a:r>
            <a:r>
              <a:rPr lang="en-US" dirty="0"/>
              <a:t>/da : if we p[ump up the value of a how does it pumps up the value of j </a:t>
            </a:r>
          </a:p>
          <a:p>
            <a:r>
              <a:rPr lang="en-US" dirty="0"/>
              <a:t>So here, we see that if increase the value of a from 5 to 5.001, the corresponding change in the value of J will be 3 times the change hence the derivative of J with respect to a is 3. </a:t>
            </a:r>
          </a:p>
          <a:p>
            <a:r>
              <a:rPr lang="en-US" dirty="0"/>
              <a:t>Since the change in v due to change in a is 1 times. Change in a propagate to the change in c &amp; that change propagates right towards J </a:t>
            </a:r>
          </a:p>
          <a:p>
            <a:endParaRPr lang="en-US" dirty="0"/>
          </a:p>
          <a:p>
            <a:r>
              <a:rPr lang="en-US" dirty="0"/>
              <a:t>One way to break it down is, that if we change a, it will change v &amp; through changing v </a:t>
            </a:r>
            <a:r>
              <a:rPr lang="en-US" dirty="0" err="1"/>
              <a:t>wil</a:t>
            </a:r>
            <a:r>
              <a:rPr lang="en-US" dirty="0"/>
              <a:t> change J The net change to J with nudging the value of a  is that first by changing a we end up increasing v which is determined by dv/da, than </a:t>
            </a:r>
            <a:r>
              <a:rPr lang="en-US" dirty="0" err="1"/>
              <a:t>tha</a:t>
            </a:r>
            <a:r>
              <a:rPr lang="en-US" dirty="0"/>
              <a:t> change in c will cause the change in J which is determined by </a:t>
            </a:r>
            <a:r>
              <a:rPr lang="en-US" dirty="0" err="1"/>
              <a:t>dj</a:t>
            </a:r>
            <a:r>
              <a:rPr lang="en-US" dirty="0"/>
              <a:t>/dv</a:t>
            </a:r>
          </a:p>
          <a:p>
            <a:r>
              <a:rPr lang="en-US" dirty="0"/>
              <a:t>In calculus it is called the chain rule. </a:t>
            </a:r>
          </a:p>
          <a:p>
            <a:r>
              <a:rPr lang="en-US" dirty="0"/>
              <a:t>“if a affects v affects j, than the amount that J changes when you change a is = the product of what v changes with change in v times how much J changes </a:t>
            </a:r>
          </a:p>
          <a:p>
            <a:r>
              <a:rPr lang="en-US" dirty="0"/>
              <a:t>When v changes ”</a:t>
            </a:r>
          </a:p>
          <a:p>
            <a:endParaRPr lang="en-US" dirty="0"/>
          </a:p>
          <a:p>
            <a:r>
              <a:rPr lang="en-US" dirty="0"/>
              <a:t>We see in the calculations if a changes by 0.001, v changes by the same amount so dv/da = 1 &amp; than with the change in v of 0.001 J changes by 0.003 hence the </a:t>
            </a:r>
            <a:r>
              <a:rPr lang="en-US" dirty="0" err="1"/>
              <a:t>dj</a:t>
            </a:r>
            <a:r>
              <a:rPr lang="en-US" dirty="0"/>
              <a:t>/dv is 3 </a:t>
            </a:r>
          </a:p>
          <a:p>
            <a:endParaRPr lang="en-US" dirty="0"/>
          </a:p>
          <a:p>
            <a:r>
              <a:rPr lang="en-US" dirty="0"/>
              <a:t>So a change of value in a will cause a change of (1)*(3)*(change in a) in J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1867A-6F55-46B8-8D6F-6CD040BB35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4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Dv</a:t>
            </a:r>
            <a:r>
              <a:rPr lang="en-US" dirty="0"/>
              <a:t>/da = 1 </a:t>
            </a:r>
          </a:p>
          <a:p>
            <a:r>
              <a:rPr lang="en-US" dirty="0"/>
              <a:t>&amp; </a:t>
            </a:r>
            <a:r>
              <a:rPr lang="en-US" dirty="0" err="1"/>
              <a:t>dj</a:t>
            </a:r>
            <a:r>
              <a:rPr lang="en-US" dirty="0"/>
              <a:t>/dv = 3 </a:t>
            </a:r>
          </a:p>
          <a:p>
            <a:r>
              <a:rPr lang="en-US" dirty="0"/>
              <a:t>The product of these 2 gives the correct change in v for a change in a. </a:t>
            </a:r>
          </a:p>
          <a:p>
            <a:r>
              <a:rPr lang="en-US" dirty="0"/>
              <a:t>This illustration shows that computing </a:t>
            </a:r>
            <a:r>
              <a:rPr lang="en-US" dirty="0" err="1"/>
              <a:t>Dj</a:t>
            </a:r>
            <a:r>
              <a:rPr lang="en-US" dirty="0"/>
              <a:t>/dv will help us compute </a:t>
            </a:r>
            <a:r>
              <a:rPr lang="en-US" dirty="0" err="1"/>
              <a:t>dj</a:t>
            </a:r>
            <a:r>
              <a:rPr lang="en-US" dirty="0"/>
              <a:t>/da using chain rule mama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1867A-6F55-46B8-8D6F-6CD040BB350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18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are writing the code for to implement back propagation  gradient descent, we care about the final output variable that we want to optimize. </a:t>
            </a:r>
          </a:p>
          <a:p>
            <a:r>
              <a:rPr lang="en-US" dirty="0"/>
              <a:t>In this case, the final output variable is J </a:t>
            </a:r>
          </a:p>
          <a:p>
            <a:r>
              <a:rPr lang="en-US" dirty="0"/>
              <a:t>In lot of the computations, the derivative of final output variables with respect to different intermediate variables. </a:t>
            </a:r>
          </a:p>
          <a:p>
            <a:r>
              <a:rPr lang="en-US" dirty="0"/>
              <a:t>In python, we should write in a new notation, </a:t>
            </a:r>
            <a:r>
              <a:rPr lang="en-US" dirty="0" err="1"/>
              <a:t>dvar</a:t>
            </a:r>
            <a:r>
              <a:rPr lang="en-US" dirty="0"/>
              <a:t> in order to represent the derivative of final variable w.r.t to intermediate variables.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1867A-6F55-46B8-8D6F-6CD040BB350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78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Recap: So far, we have gone from J to v to get </a:t>
            </a:r>
            <a:r>
              <a:rPr lang="en-US" dirty="0" err="1"/>
              <a:t>dj</a:t>
            </a:r>
            <a:r>
              <a:rPr lang="en-US" dirty="0"/>
              <a:t>/dv which we say as dv, than da</a:t>
            </a:r>
          </a:p>
          <a:p>
            <a:endParaRPr lang="en-US" dirty="0"/>
          </a:p>
          <a:p>
            <a:r>
              <a:rPr lang="en-US" dirty="0"/>
              <a:t>Here in this slide, we focus on u. using the similar process.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1867A-6F55-46B8-8D6F-6CD040BB350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51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are focusing on b. </a:t>
            </a:r>
          </a:p>
          <a:p>
            <a:r>
              <a:rPr lang="en-US" dirty="0"/>
              <a:t>Using the chain rule using </a:t>
            </a:r>
            <a:r>
              <a:rPr lang="en-US" dirty="0" err="1"/>
              <a:t>calculas</a:t>
            </a:r>
            <a:r>
              <a:rPr lang="en-US" dirty="0"/>
              <a:t>, we can write it as a product of 2 things,  change in b will first affect u &amp; u will affect J which we have computed already. </a:t>
            </a:r>
          </a:p>
          <a:p>
            <a:r>
              <a:rPr lang="en-US" dirty="0"/>
              <a:t>Here du/</a:t>
            </a:r>
            <a:r>
              <a:rPr lang="en-US" dirty="0" err="1"/>
              <a:t>db</a:t>
            </a:r>
            <a:r>
              <a:rPr lang="en-US" dirty="0"/>
              <a:t> = 2 </a:t>
            </a:r>
          </a:p>
          <a:p>
            <a:r>
              <a:rPr lang="en-US" dirty="0"/>
              <a:t>We know that y </a:t>
            </a:r>
            <a:r>
              <a:rPr lang="en-US" dirty="0" err="1"/>
              <a:t>dj</a:t>
            </a:r>
            <a:r>
              <a:rPr lang="en-US" dirty="0"/>
              <a:t>/du = 3</a:t>
            </a:r>
          </a:p>
          <a:p>
            <a:r>
              <a:rPr lang="en-US" dirty="0"/>
              <a:t>This means that if u changes by 0.002 than it will change v by 0.006 </a:t>
            </a:r>
          </a:p>
          <a:p>
            <a:endParaRPr lang="en-US" dirty="0"/>
          </a:p>
          <a:p>
            <a:r>
              <a:rPr lang="en-US" dirty="0"/>
              <a:t>Similarly , we compute for 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1867A-6F55-46B8-8D6F-6CD040BB350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080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1867A-6F55-46B8-8D6F-6CD040BB35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44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84C6-8BEC-4DDD-B3E7-B16B87071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4DA4A-236A-4B76-8D51-5F9518D0CB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96649-AB81-4CC4-8396-824E8797A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2A1B7-C636-4325-AD2E-725672449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E3B55-B149-4754-B023-7D2EB28D3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19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E3048-E934-404C-A116-71A7BC915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5971ED-EF46-452D-8580-954AAD72F5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13A4E-8E0F-4C68-897B-2772DA271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C6DDF-7111-435C-895E-BAAFB1EAB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0971B-CB4E-417D-B5A0-8CB8D0298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179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D0F27F-BB3C-4F4F-80D7-2BD1C9AC6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DA988F-216F-483A-8F7A-515CEC2EF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C954E-1074-4D97-8C56-A2EB99A8F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1B4CF-AA47-456A-A2CA-0F7133BD7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C95A7-749A-46B1-8D7F-80907D197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315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DC525-1E11-41B0-A13E-F8C574B4F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45F34-8CC3-4107-B444-ACECF1193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F8D4C-F217-40ED-B2AA-8A9CFCF03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C02E9-1A31-4D29-80C8-8639DD62E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83746-7669-49B7-B7A9-7D00C4B03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48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B05C7-33F3-4610-A335-1AC503F6E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D91621-802E-483B-925E-67F2A6A5A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B3552-D17D-492B-A0EC-E2DEC8643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04D51-B9A0-44EE-A34F-42AFC8B99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D0186-F77F-49ED-B70E-CCC87964A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7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E1539-A596-4A72-B807-4794D1AF5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8F5D1-6FFC-450C-87CC-ABFB4350A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7C4169-22D9-4229-8BCA-0017DF274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8EEFD-0DDE-4011-A1D4-B2B2121C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14664-DAFA-4B81-9F79-174BF33DF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B17DD-F728-43A9-A72E-138D1C30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17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75D22-12A8-4997-8A77-9ECB02725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4290-57A7-4F92-BEF8-DA8CAF0EB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FC654E-4C04-4003-9048-03C40AAB0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822C68-1D6E-4D16-AA7A-86763BB05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BA6ED-07D7-49D3-920B-9D286807BF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384876-7BFA-45CA-87A4-395EC7CA8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7D34E6-3D57-478F-A6ED-DFF67B1C2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4027EA-6D17-482D-9EBC-2917C5160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08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8E8BA-08AC-4049-8C05-C2FAFA31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3C2027-C403-44AE-A49D-DAE1FD15D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ABA3FA-1C9C-4945-B143-000FE107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48549-7CA8-4428-8CDC-324C9290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205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7ECA24-A02F-4ADA-B148-218B27BEB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ABBE52-AD5F-4311-A35B-3E66D951E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98404-9D17-4A48-B312-F2308CC0C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0C56C-9E1B-4D68-9985-A21349973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6D838-AABE-403F-8932-B53AFE881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D2745-492F-4227-AC29-5AAEDBFF19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B8F17-F5B7-4F81-B811-728325775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15FD1-3AA8-4501-8A12-0FB646094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B037D0-D7F5-4CB4-938F-BE247BC6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6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D6FD-4880-4F17-B3D0-454F9AB77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792AC-4624-4976-941F-BF192A83BD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56B97-C85F-409D-8AA8-206FE897A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4738A-721E-4C74-8B27-190D59B54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557D64-327A-4B31-A665-9A04C0A32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5ED3B-36EB-4118-8DF9-6F5B5A2F0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324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1191D5-7F1B-42BB-BC45-49A127C1A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B1136-AD5D-48C4-8E7A-0EDA1A18C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61102-5384-4071-9674-D6C65A7C80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ADE8E-76A1-4067-9018-379DE1765A52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7C020-21B6-4C7E-9BB8-DB519B750E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4B737-B887-4DF3-B348-DC099D1CE5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D068C-D493-4FAE-B080-E522A166F0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5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E17B7-ED19-4A62-A9F6-EBBE10DF4E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Derivatives with a Computation Graph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A9ACBC-7033-4948-BBDE-E0E8ACED9A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Coursera</a:t>
            </a:r>
          </a:p>
        </p:txBody>
      </p:sp>
    </p:spTree>
    <p:extLst>
      <p:ext uri="{BB962C8B-B14F-4D97-AF65-F5344CB8AC3E}">
        <p14:creationId xmlns:p14="http://schemas.microsoft.com/office/powerpoint/2010/main" val="1999009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19F50-37EB-4B84-82F3-6C519720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Derivatives with a Computation Graph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B29BD2C-BEFE-4AEF-990D-9D4B6F8A5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26591"/>
            <a:ext cx="10515600" cy="434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914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74399-D1AB-42B8-99A6-72A54C5C1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Derivatives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7C2BDDD-C524-4D19-8D7E-3E3959A8F9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21063" y="1825625"/>
            <a:ext cx="95498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814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87E3F-D5DE-441C-8EC0-C693F317D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Derivatives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106332F-FE81-4D14-9A3F-7247D2AF98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32791" y="1825625"/>
            <a:ext cx="932641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842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FBF4A-AE50-4EB7-BBF1-7F76BD4F8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Notation.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FCCA37C-362F-4225-98B6-8E17515E5B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3894" y="1825625"/>
            <a:ext cx="88442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343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60055-2C57-4130-989D-593FF456C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Gradient – Computing 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2D08F4-B018-45B7-873C-5A091FDB1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369113"/>
            <a:ext cx="10515600" cy="326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26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56130-730C-4156-BA52-8D1F3D129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Gradient – Computing b &amp; c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7D83EEF-B3F2-4325-9609-1D721D1F6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1520" y="1825625"/>
            <a:ext cx="918895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59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6521E-1482-496E-9520-A22F3CF6D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Gradients – Takeaway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640F-2F27-4737-A472-BAE1030EE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most efficient way to compute the gradients is through left to right &amp; right to left computations. </a:t>
            </a:r>
          </a:p>
          <a:p>
            <a:r>
              <a:rPr lang="en-US" dirty="0"/>
              <a:t>Forward to compute the cost function J </a:t>
            </a:r>
          </a:p>
          <a:p>
            <a:r>
              <a:rPr lang="en-US" dirty="0"/>
              <a:t>Backward function to compute </a:t>
            </a:r>
            <a:r>
              <a:rPr lang="en-US"/>
              <a:t>the derivatives.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007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809</Words>
  <Application>Microsoft Office PowerPoint</Application>
  <PresentationFormat>Widescreen</PresentationFormat>
  <Paragraphs>63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Derivatives with a Computation Graph </vt:lpstr>
      <vt:lpstr>Derivatives with a Computation Graph</vt:lpstr>
      <vt:lpstr>Computing Derivatives </vt:lpstr>
      <vt:lpstr>Computing Derivatives </vt:lpstr>
      <vt:lpstr>Coding Notation. </vt:lpstr>
      <vt:lpstr>Computing Gradient – Computing u</vt:lpstr>
      <vt:lpstr>Computing Gradient – Computing b &amp; c</vt:lpstr>
      <vt:lpstr>Computing Gradients – Takeaway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Derivatives with a Computation Graph </dc:title>
  <dc:creator>waleed sial</dc:creator>
  <cp:lastModifiedBy>waleed sial</cp:lastModifiedBy>
  <cp:revision>74</cp:revision>
  <dcterms:created xsi:type="dcterms:W3CDTF">2020-03-27T17:43:30Z</dcterms:created>
  <dcterms:modified xsi:type="dcterms:W3CDTF">2020-03-29T02:56:19Z</dcterms:modified>
</cp:coreProperties>
</file>

<file path=docProps/thumbnail.jpeg>
</file>